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FF66"/>
    <a:srgbClr val="FF9933"/>
    <a:srgbClr val="FF66CC"/>
    <a:srgbClr val="FF99FF"/>
    <a:srgbClr val="99CC00"/>
    <a:srgbClr val="A67880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1092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Title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A74245-73CB-4D67-ABCC-A2BF9C391FCC}" type="datetimeFigureOut">
              <a:rPr lang="en-US" smtClean="0"/>
              <a:pPr/>
              <a:t>7/26/2020</a:t>
            </a:fld>
            <a:endParaRPr 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E130995E-75C8-4644-A65A-FCE8248D562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A74245-73CB-4D67-ABCC-A2BF9C391FCC}" type="datetimeFigureOut">
              <a:rPr lang="en-US" smtClean="0"/>
              <a:pPr/>
              <a:t>7/26/2020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30995E-75C8-4644-A65A-FCE8248D562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A74245-73CB-4D67-ABCC-A2BF9C391FCC}" type="datetimeFigureOut">
              <a:rPr lang="en-US" smtClean="0"/>
              <a:pPr/>
              <a:t>7/26/2020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30995E-75C8-4644-A65A-FCE8248D562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7" name="Content Placeholder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A74245-73CB-4D67-ABCC-A2BF9C391FCC}" type="datetimeFigureOut">
              <a:rPr lang="en-US" smtClean="0"/>
              <a:pPr/>
              <a:t>7/26/2020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E130995E-75C8-4644-A65A-FCE8248D562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9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A74245-73CB-4D67-ABCC-A2BF9C391FCC}" type="datetimeFigureOut">
              <a:rPr lang="en-US" smtClean="0"/>
              <a:pPr/>
              <a:t>7/26/2020</a:t>
            </a:fld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30995E-75C8-4644-A65A-FCE8248D562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A74245-73CB-4D67-ABCC-A2BF9C391FCC}" type="datetimeFigureOut">
              <a:rPr lang="en-US" smtClean="0"/>
              <a:pPr/>
              <a:t>7/26/2020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30995E-75C8-4644-A65A-FCE8248D562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tle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25" name="Text Placeholder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8" name="Content Placeholder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A74245-73CB-4D67-ABCC-A2BF9C391FCC}" type="datetimeFigureOut">
              <a:rPr lang="en-US" smtClean="0"/>
              <a:pPr/>
              <a:t>7/26/2020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E130995E-75C8-4644-A65A-FCE8248D562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A74245-73CB-4D67-ABCC-A2BF9C391FCC}" type="datetimeFigureOut">
              <a:rPr lang="en-US" smtClean="0"/>
              <a:pPr/>
              <a:t>7/26/2020</a:t>
            </a:fld>
            <a:endParaRPr lang="en-US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30995E-75C8-4644-A65A-FCE8248D562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A74245-73CB-4D67-ABCC-A2BF9C391FCC}" type="datetimeFigureOut">
              <a:rPr lang="en-US" smtClean="0"/>
              <a:pPr/>
              <a:t>7/26/2020</a:t>
            </a:fld>
            <a:endParaRPr lang="en-US"/>
          </a:p>
        </p:txBody>
      </p:sp>
      <p:sp>
        <p:nvSpPr>
          <p:cNvPr id="24" name="Footer Placeholder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30995E-75C8-4644-A65A-FCE8248D562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6" name="Text Placeholder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A74245-73CB-4D67-ABCC-A2BF9C391FCC}" type="datetimeFigureOut">
              <a:rPr lang="en-US" smtClean="0"/>
              <a:pPr/>
              <a:t>7/26/2020</a:t>
            </a:fld>
            <a:endParaRPr lang="en-US"/>
          </a:p>
        </p:txBody>
      </p:sp>
      <p:sp>
        <p:nvSpPr>
          <p:cNvPr id="29" name="Footer Placeholder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30995E-75C8-4644-A65A-FCE8248D562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A74245-73CB-4D67-ABCC-A2BF9C391FCC}" type="datetimeFigureOut">
              <a:rPr lang="en-US" smtClean="0"/>
              <a:pPr/>
              <a:t>7/26/2020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30995E-75C8-4644-A65A-FCE8248D562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6" name="Text Placeholder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1CA74245-73CB-4D67-ABCC-A2BF9C391FCC}" type="datetimeFigureOut">
              <a:rPr lang="en-US" smtClean="0"/>
              <a:pPr/>
              <a:t>7/26/2020</a:t>
            </a:fld>
            <a:endParaRPr lang="en-US"/>
          </a:p>
        </p:txBody>
      </p:sp>
      <p:sp>
        <p:nvSpPr>
          <p:cNvPr id="28" name="Footer Placeholder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E130995E-75C8-4644-A65A-FCE8248D562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itle Placeholder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o-RO" dirty="0" smtClean="0"/>
              <a:t>Aluatul fraged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55000" lnSpcReduction="20000"/>
          </a:bodyPr>
          <a:lstStyle/>
          <a:p>
            <a:r>
              <a:rPr lang="ro-RO" dirty="0" smtClean="0"/>
              <a:t>Profesor Maria </a:t>
            </a:r>
            <a:r>
              <a:rPr lang="ro-RO" dirty="0" smtClean="0"/>
              <a:t>Stan</a:t>
            </a:r>
            <a:endParaRPr lang="en-US" dirty="0" smtClean="0"/>
          </a:p>
          <a:p>
            <a:r>
              <a:rPr lang="en-US" dirty="0" err="1" smtClean="0"/>
              <a:t>Liceul</a:t>
            </a:r>
            <a:r>
              <a:rPr lang="en-US" dirty="0" smtClean="0"/>
              <a:t> </a:t>
            </a:r>
            <a:r>
              <a:rPr lang="en-US" dirty="0" err="1" smtClean="0"/>
              <a:t>Tehnologic</a:t>
            </a:r>
            <a:r>
              <a:rPr lang="en-US" dirty="0" smtClean="0"/>
              <a:t> </a:t>
            </a:r>
            <a:r>
              <a:rPr lang="ro-RO" dirty="0" smtClean="0"/>
              <a:t>”</a:t>
            </a:r>
            <a:r>
              <a:rPr lang="en-US" dirty="0" err="1" smtClean="0"/>
              <a:t>Grigore</a:t>
            </a:r>
            <a:r>
              <a:rPr lang="en-US" dirty="0" smtClean="0"/>
              <a:t> </a:t>
            </a:r>
            <a:r>
              <a:rPr lang="en-US" dirty="0" err="1" smtClean="0"/>
              <a:t>Antipa</a:t>
            </a:r>
            <a:r>
              <a:rPr lang="ro-RO" smtClean="0"/>
              <a:t>”</a:t>
            </a:r>
            <a:endParaRPr lang="ro-RO" dirty="0" smtClean="0"/>
          </a:p>
          <a:p>
            <a:r>
              <a:rPr lang="ro-RO" dirty="0" smtClean="0"/>
              <a:t>Clasa a X-a A </a:t>
            </a:r>
          </a:p>
          <a:p>
            <a:r>
              <a:rPr lang="ro-RO" dirty="0" smtClean="0"/>
              <a:t>Modulul III – </a:t>
            </a:r>
            <a:r>
              <a:rPr lang="ro-RO" dirty="0" smtClean="0"/>
              <a:t>SPP-CDL</a:t>
            </a:r>
            <a:r>
              <a:rPr lang="en-US" dirty="0" smtClean="0"/>
              <a:t> </a:t>
            </a:r>
            <a:r>
              <a:rPr lang="ro-RO" dirty="0" smtClean="0"/>
              <a:t> TEHNOLOGIA PRODUSELOR DE BRUTĂRIE – PATISERIE </a:t>
            </a:r>
            <a:endParaRPr lang="en-US" dirty="0"/>
          </a:p>
        </p:txBody>
      </p:sp>
      <p:sp>
        <p:nvSpPr>
          <p:cNvPr id="23554" name="AutoShape 2" descr="Aluat fraged cu unt pentru tarte, biscuiți, plăcinte și sărățele ...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3556" name="AutoShape 4" descr="Aluat fraged cu unt pentru tarte, biscuiți, plăcinte și sărățele ...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3558" name="AutoShape 6" descr="https://www.retetepractice.ro/wp-content/uploads/2019/04/aluat-fraged-cu-unt-bila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3560" name="AutoShape 8" descr="https://www.retetepractice.ro/wp-content/uploads/2019/04/aluat-fraged-cu-unt-bila-300x201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3562" name="AutoShape 10" descr="https://www.retetepractice.ro/wp-content/uploads/2019/04/116211342_l-300x200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3564" name="Picture 12" descr="Cum să prepari aluatul fraged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562600" y="304800"/>
            <a:ext cx="2895600" cy="2514600"/>
          </a:xfrm>
          <a:prstGeom prst="rect">
            <a:avLst/>
          </a:prstGeom>
          <a:noFill/>
        </p:spPr>
      </p:pic>
      <p:pic>
        <p:nvPicPr>
          <p:cNvPr id="23566" name="Picture 14" descr="Reteta Prajitura cu Umplutura de Mere si Aluat Fraged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324600" y="2971800"/>
            <a:ext cx="2209800" cy="1752600"/>
          </a:xfrm>
          <a:prstGeom prst="rect">
            <a:avLst/>
          </a:prstGeom>
          <a:noFill/>
        </p:spPr>
      </p:pic>
      <p:pic>
        <p:nvPicPr>
          <p:cNvPr id="23568" name="Picture 16" descr="Cornulețe cu gem și aluat fraged, de post | Pagini de Bucate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362200" y="457200"/>
            <a:ext cx="2524125" cy="1809751"/>
          </a:xfrm>
          <a:prstGeom prst="rect">
            <a:avLst/>
          </a:prstGeom>
          <a:noFill/>
        </p:spPr>
      </p:pic>
      <p:pic>
        <p:nvPicPr>
          <p:cNvPr id="23570" name="Picture 18" descr="Aluat fraged cu zahar brun si scortisoara pregatit de Ramona Dascalu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124200" y="2514600"/>
            <a:ext cx="2619375" cy="1743076"/>
          </a:xfrm>
          <a:prstGeom prst="rect">
            <a:avLst/>
          </a:prstGeom>
          <a:noFill/>
        </p:spPr>
      </p:pic>
      <p:pic>
        <p:nvPicPr>
          <p:cNvPr id="23572" name="Picture 20" descr="Cum se face aluatul fraged pentru tarte sarate? - CAIETUL CU RETETE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81000" y="990600"/>
            <a:ext cx="1847850" cy="24669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 dirty="0" smtClean="0"/>
              <a:t>corăbioare</a:t>
            </a:r>
            <a:endParaRPr lang="en-US" dirty="0"/>
          </a:p>
        </p:txBody>
      </p:sp>
      <p:pic>
        <p:nvPicPr>
          <p:cNvPr id="34818" name="Picture 2" descr="Reteta CORABIOARE- fursecuri fragede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/>
          <a:srcRect l="3887" r="3887"/>
          <a:stretch>
            <a:fillRect/>
          </a:stretch>
        </p:blipFill>
        <p:spPr bwMode="auto"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 dirty="0" smtClean="0"/>
              <a:t>Rondele cu gem</a:t>
            </a:r>
            <a:endParaRPr lang="en-US" dirty="0"/>
          </a:p>
        </p:txBody>
      </p:sp>
      <p:pic>
        <p:nvPicPr>
          <p:cNvPr id="35842" name="Picture 2" descr="Fursecuri fragede cu unt 3 2 1 | Savori Urbane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 cstate="print"/>
          <a:srcRect l="2054" r="2054"/>
          <a:stretch>
            <a:fillRect/>
          </a:stretch>
        </p:blipFill>
        <p:spPr bwMode="auto"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 dirty="0" smtClean="0"/>
              <a:t>Tartă cu fructe și ciocolată albă</a:t>
            </a:r>
            <a:endParaRPr lang="en-US" dirty="0"/>
          </a:p>
        </p:txBody>
      </p:sp>
      <p:pic>
        <p:nvPicPr>
          <p:cNvPr id="36866" name="Picture 2" descr="Tarta cu fructe si ciocolata alba - Retete culinare by Teo's Kitchen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/>
          <a:srcRect l="4453" r="4453"/>
          <a:stretch>
            <a:fillRect/>
          </a:stretch>
        </p:blipFill>
        <p:spPr bwMode="auto"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 dirty="0" smtClean="0"/>
              <a:t>Minitarte cu fructe</a:t>
            </a:r>
            <a:endParaRPr lang="en-US" dirty="0"/>
          </a:p>
        </p:txBody>
      </p:sp>
      <p:pic>
        <p:nvPicPr>
          <p:cNvPr id="37890" name="Picture 2" descr="Reteta de acasa: Mini tarte cu fructe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/>
          <a:srcRect l="4167" r="4167"/>
          <a:stretch>
            <a:fillRect/>
          </a:stretch>
        </p:blipFill>
        <p:spPr bwMode="auto"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81000" y="4993760"/>
            <a:ext cx="6781800" cy="522288"/>
          </a:xfrm>
        </p:spPr>
        <p:txBody>
          <a:bodyPr>
            <a:normAutofit/>
          </a:bodyPr>
          <a:lstStyle/>
          <a:p>
            <a:r>
              <a:rPr lang="ro-RO" dirty="0" smtClean="0"/>
              <a:t>Cornulețe cu diferite umpluturi (nucă, rahat, gem)</a:t>
            </a:r>
            <a:endParaRPr lang="en-US" dirty="0"/>
          </a:p>
        </p:txBody>
      </p:sp>
      <p:pic>
        <p:nvPicPr>
          <p:cNvPr id="38914" name="Picture 2" descr="Cornulețe fragede cu untură și smântână umplute cu nucă, rahat sau ...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/>
          <a:srcRect l="2925" r="2925"/>
          <a:stretch>
            <a:fillRect/>
          </a:stretch>
        </p:blipFill>
        <p:spPr bwMode="auto"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 dirty="0" smtClean="0"/>
              <a:t>Definiția aluatului fraged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o-RO" dirty="0" smtClean="0"/>
              <a:t>Aluatul fraged reorezintă un amestec compact, dens, de alimente, care după coacerea devine fraged, sfărâmicios. Materiile prime folosite pentru obținerea aluatului fraged sunt: făina, grăsimile (unt, margarină, ulei sau amestecuri), zahărul, la care se mai pot adăuga laptele și ouăle.</a:t>
            </a:r>
            <a:endParaRPr lang="en-US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 dirty="0" smtClean="0"/>
              <a:t>Caracteristicile aluatului fraged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o-RO" sz="2400" dirty="0" smtClean="0">
                <a:latin typeface="Arial" pitchFamily="34" charset="0"/>
                <a:cs typeface="Arial" pitchFamily="34" charset="0"/>
              </a:rPr>
              <a:t>Frăgezimea crescută</a:t>
            </a:r>
          </a:p>
          <a:p>
            <a:r>
              <a:rPr lang="ro-RO" sz="2400" dirty="0" smtClean="0">
                <a:latin typeface="Arial" pitchFamily="34" charset="0"/>
                <a:cs typeface="Arial" pitchFamily="34" charset="0"/>
              </a:rPr>
              <a:t>Aspectul sfărâmicios</a:t>
            </a:r>
          </a:p>
          <a:p>
            <a:r>
              <a:rPr lang="ro-RO" sz="2400" dirty="0" smtClean="0">
                <a:latin typeface="Arial" pitchFamily="34" charset="0"/>
                <a:cs typeface="Arial" pitchFamily="34" charset="0"/>
              </a:rPr>
              <a:t>Valoarea nutritivă crescută</a:t>
            </a:r>
          </a:p>
          <a:p>
            <a:r>
              <a:rPr lang="ro-RO" sz="2400" dirty="0" smtClean="0">
                <a:latin typeface="Arial" pitchFamily="34" charset="0"/>
                <a:cs typeface="Arial" pitchFamily="34" charset="0"/>
              </a:rPr>
              <a:t>Valoarea energetică mare – datorită glucidelor din amidon și zaharoză, a lipidelor și a proteinelor complexe din lapte și ouă.</a:t>
            </a:r>
          </a:p>
          <a:p>
            <a:r>
              <a:rPr lang="ro-RO" sz="2400" dirty="0" smtClean="0">
                <a:latin typeface="Arial" pitchFamily="34" charset="0"/>
                <a:cs typeface="Arial" pitchFamily="34" charset="0"/>
              </a:rPr>
              <a:t>Gustul și aromă plăcute datorat aromelor folosite (vanilie, lămâie etc.)</a:t>
            </a:r>
          </a:p>
          <a:p>
            <a:r>
              <a:rPr lang="ro-RO" sz="2400" dirty="0" smtClean="0">
                <a:latin typeface="Arial" pitchFamily="34" charset="0"/>
                <a:cs typeface="Arial" pitchFamily="34" charset="0"/>
              </a:rPr>
              <a:t>Conținut redus de umiditate – fapt ce permite păstrarea preparatelor din aluat fraged o perioadă mai mare de timp la 4 – 6 °C, la întuneric. </a:t>
            </a:r>
            <a:endParaRPr lang="en-US" sz="24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o-RO" dirty="0" smtClean="0"/>
              <a:t>Factorii care determină caracteristicile aluatului fraged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ro-RO" dirty="0" smtClean="0"/>
              <a:t>Calitatea superioară a materiilor prime</a:t>
            </a:r>
          </a:p>
          <a:p>
            <a:r>
              <a:rPr lang="ro-RO" dirty="0" smtClean="0"/>
              <a:t>Utilizarea unei făini cu extracție 30%, dar cu gluten slab</a:t>
            </a:r>
          </a:p>
          <a:p>
            <a:r>
              <a:rPr lang="ro-RO" dirty="0" smtClean="0"/>
              <a:t>Folosirea unei cantități reduse de lichid</a:t>
            </a:r>
          </a:p>
          <a:p>
            <a:r>
              <a:rPr lang="ro-RO" dirty="0" smtClean="0"/>
              <a:t>Prelucrarea aluatuluim la 17 - 20°C</a:t>
            </a:r>
          </a:p>
          <a:p>
            <a:r>
              <a:rPr lang="ro-RO" dirty="0" smtClean="0"/>
              <a:t>Utilizarea afânătorilor chimici</a:t>
            </a:r>
          </a:p>
          <a:p>
            <a:r>
              <a:rPr lang="ro-RO" dirty="0" smtClean="0"/>
              <a:t>Combinarea făinii cu restul materiilor prime prin procesul de brezare (amestecare lentă și scurtă)</a:t>
            </a:r>
          </a:p>
          <a:p>
            <a:r>
              <a:rPr lang="ro-RO" dirty="0" smtClean="0"/>
              <a:t>Repausul obligatoriu după preparare, circa 30 min. la 4 – 6°C</a:t>
            </a:r>
          </a:p>
          <a:p>
            <a:r>
              <a:rPr lang="ro-RO" dirty="0" smtClean="0"/>
              <a:t>Utilizarea unei cantități reduse de făină în timpul modelării preparatelor, pentru a nu depăși proporția stabilită de rețetă.</a:t>
            </a:r>
            <a:endParaRPr 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o-RO" dirty="0" smtClean="0"/>
              <a:t>Tehnologia de preparare a aluatului fraged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o-RO" dirty="0" smtClean="0"/>
              <a:t>Este influențată de consistența grăsimii (unt, margarină sau ulei).</a:t>
            </a:r>
          </a:p>
          <a:p>
            <a:r>
              <a:rPr lang="ro-RO" dirty="0" smtClean="0"/>
              <a:t>Dacă aluatul fraged se pregătește cu ulei, procesul de omogenizare se realizează între zahăr și ouă până la dizolvarea completă a zahărului, adăugând treptat, restul componentelor prevăzute din rețetă.</a:t>
            </a:r>
          </a:p>
          <a:p>
            <a:r>
              <a:rPr lang="ro-RO" dirty="0" smtClean="0"/>
              <a:t>Coacerea se realizează la 180 – 200°C</a:t>
            </a:r>
            <a:endParaRPr lang="en-US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o-RO" sz="2400" dirty="0" smtClean="0"/>
              <a:t>Schema tehnologică de obținere a aluatului fraged</a:t>
            </a:r>
            <a:endParaRPr lang="en-US" sz="2400" dirty="0"/>
          </a:p>
        </p:txBody>
      </p:sp>
      <p:sp>
        <p:nvSpPr>
          <p:cNvPr id="3" name="Rectangle 2"/>
          <p:cNvSpPr/>
          <p:nvPr/>
        </p:nvSpPr>
        <p:spPr>
          <a:xfrm>
            <a:off x="2514600" y="1371600"/>
            <a:ext cx="4495800" cy="457200"/>
          </a:xfrm>
          <a:prstGeom prst="rect">
            <a:avLst/>
          </a:prstGeom>
          <a:solidFill>
            <a:srgbClr val="A6788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o-RO" sz="1400" dirty="0" smtClean="0">
                <a:solidFill>
                  <a:schemeClr val="tx1"/>
                </a:solidFill>
              </a:rPr>
              <a:t>Prelucrarea primară a materiilor prime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914400" y="1981200"/>
            <a:ext cx="1524000" cy="457200"/>
          </a:xfrm>
          <a:prstGeom prst="rect">
            <a:avLst/>
          </a:prstGeom>
          <a:solidFill>
            <a:srgbClr val="FF99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o-RO" sz="1400" dirty="0" smtClean="0">
                <a:solidFill>
                  <a:schemeClr val="tx1"/>
                </a:solidFill>
              </a:rPr>
              <a:t>Grăsimi semisolide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914400" y="4343400"/>
            <a:ext cx="1600200" cy="381000"/>
          </a:xfrm>
          <a:prstGeom prst="rect">
            <a:avLst/>
          </a:prstGeom>
          <a:solidFill>
            <a:srgbClr val="FF99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o-RO" sz="1400" dirty="0" smtClean="0">
                <a:solidFill>
                  <a:schemeClr val="tx1"/>
                </a:solidFill>
              </a:rPr>
              <a:t>Afânători chimici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276600" y="3200400"/>
            <a:ext cx="2971800" cy="381000"/>
          </a:xfrm>
          <a:prstGeom prst="rect">
            <a:avLst/>
          </a:prstGeom>
          <a:solidFill>
            <a:srgbClr val="A6788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o-RO" sz="1400" dirty="0" smtClean="0">
                <a:solidFill>
                  <a:schemeClr val="tx1"/>
                </a:solidFill>
              </a:rPr>
              <a:t>Afânarea și ridicarea valorii nutritive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219200" y="3810000"/>
            <a:ext cx="914400" cy="381000"/>
          </a:xfrm>
          <a:prstGeom prst="rect">
            <a:avLst/>
          </a:prstGeom>
          <a:solidFill>
            <a:srgbClr val="FF99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o-RO" sz="1400" dirty="0" smtClean="0">
                <a:solidFill>
                  <a:schemeClr val="tx1"/>
                </a:solidFill>
              </a:rPr>
              <a:t>Lapte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219200" y="3276600"/>
            <a:ext cx="914400" cy="381000"/>
          </a:xfrm>
          <a:prstGeom prst="rect">
            <a:avLst/>
          </a:prstGeom>
          <a:solidFill>
            <a:srgbClr val="FF99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o-RO" sz="1400" dirty="0" smtClean="0">
                <a:solidFill>
                  <a:schemeClr val="tx1"/>
                </a:solidFill>
              </a:rPr>
              <a:t>Ouă</a:t>
            </a:r>
            <a:r>
              <a:rPr lang="ro-RO" dirty="0" smtClean="0">
                <a:solidFill>
                  <a:schemeClr val="tx1"/>
                </a:solidFill>
              </a:rPr>
              <a:t> 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276600" y="2286000"/>
            <a:ext cx="2971800" cy="381000"/>
          </a:xfrm>
          <a:prstGeom prst="rect">
            <a:avLst/>
          </a:prstGeom>
          <a:solidFill>
            <a:srgbClr val="A6788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o-RO" sz="1400" dirty="0" smtClean="0">
                <a:solidFill>
                  <a:schemeClr val="tx1"/>
                </a:solidFill>
              </a:rPr>
              <a:t>Omogenizarea componentelor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914400" y="2667000"/>
            <a:ext cx="1524000" cy="381000"/>
          </a:xfrm>
          <a:prstGeom prst="rect">
            <a:avLst/>
          </a:prstGeom>
          <a:solidFill>
            <a:srgbClr val="FF99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o-RO" sz="1400" dirty="0" smtClean="0">
                <a:solidFill>
                  <a:schemeClr val="tx1"/>
                </a:solidFill>
              </a:rPr>
              <a:t>Zahăr farin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3276600" y="3733800"/>
            <a:ext cx="2971800" cy="381000"/>
          </a:xfrm>
          <a:prstGeom prst="rect">
            <a:avLst/>
          </a:prstGeom>
          <a:solidFill>
            <a:srgbClr val="A6788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o-RO" sz="1400" dirty="0" smtClean="0">
                <a:solidFill>
                  <a:schemeClr val="tx1"/>
                </a:solidFill>
              </a:rPr>
              <a:t>Stabilirea gradului de frăgezime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295400" y="5410200"/>
            <a:ext cx="914400" cy="381000"/>
          </a:xfrm>
          <a:prstGeom prst="rect">
            <a:avLst/>
          </a:prstGeom>
          <a:solidFill>
            <a:srgbClr val="FF99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o-RO" sz="1400" dirty="0" smtClean="0">
                <a:solidFill>
                  <a:schemeClr val="tx1"/>
                </a:solidFill>
              </a:rPr>
              <a:t>Făină</a:t>
            </a:r>
            <a:r>
              <a:rPr lang="ro-RO" sz="1400" dirty="0" smtClean="0"/>
              <a:t> </a:t>
            </a:r>
            <a:endParaRPr lang="en-US" sz="1400" dirty="0"/>
          </a:p>
        </p:txBody>
      </p:sp>
      <p:sp>
        <p:nvSpPr>
          <p:cNvPr id="13" name="Rectangle 12"/>
          <p:cNvSpPr/>
          <p:nvPr/>
        </p:nvSpPr>
        <p:spPr>
          <a:xfrm>
            <a:off x="3276600" y="5410200"/>
            <a:ext cx="2971800" cy="381000"/>
          </a:xfrm>
          <a:prstGeom prst="rect">
            <a:avLst/>
          </a:prstGeom>
          <a:solidFill>
            <a:srgbClr val="A6788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o-RO" sz="1400" dirty="0" smtClean="0">
                <a:solidFill>
                  <a:schemeClr val="tx1"/>
                </a:solidFill>
              </a:rPr>
              <a:t>Brezarea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3276600" y="4876800"/>
            <a:ext cx="2971800" cy="381000"/>
          </a:xfrm>
          <a:prstGeom prst="rect">
            <a:avLst/>
          </a:prstGeom>
          <a:solidFill>
            <a:srgbClr val="A6788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o-RO" sz="1400" dirty="0" smtClean="0">
                <a:solidFill>
                  <a:schemeClr val="tx1"/>
                </a:solidFill>
              </a:rPr>
              <a:t>Aromatizarea</a:t>
            </a:r>
            <a:r>
              <a:rPr lang="ro-RO" dirty="0" smtClean="0">
                <a:solidFill>
                  <a:schemeClr val="tx1"/>
                </a:solidFill>
              </a:rPr>
              <a:t> 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685800" y="4876800"/>
            <a:ext cx="2133600" cy="381000"/>
          </a:xfrm>
          <a:prstGeom prst="rect">
            <a:avLst/>
          </a:prstGeom>
          <a:solidFill>
            <a:srgbClr val="FF99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o-RO" sz="1400" dirty="0" smtClean="0">
                <a:solidFill>
                  <a:schemeClr val="tx1"/>
                </a:solidFill>
              </a:rPr>
              <a:t>Lamâie rasă sau vanilină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3276600" y="4343400"/>
            <a:ext cx="2971800" cy="381000"/>
          </a:xfrm>
          <a:prstGeom prst="rect">
            <a:avLst/>
          </a:prstGeom>
          <a:solidFill>
            <a:srgbClr val="A6788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o-RO" sz="1400" dirty="0" smtClean="0">
                <a:solidFill>
                  <a:schemeClr val="tx1"/>
                </a:solidFill>
              </a:rPr>
              <a:t>Creșterea gradului de afânare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7162800" y="4572000"/>
            <a:ext cx="1371600" cy="762000"/>
          </a:xfrm>
          <a:prstGeom prst="rect">
            <a:avLst/>
          </a:prstGeom>
          <a:solidFill>
            <a:srgbClr val="A6788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o-RO" sz="1400" dirty="0" smtClean="0">
                <a:solidFill>
                  <a:schemeClr val="tx1"/>
                </a:solidFill>
              </a:rPr>
              <a:t>Coacerea </a:t>
            </a:r>
          </a:p>
          <a:p>
            <a:pPr algn="ctr"/>
            <a:r>
              <a:rPr lang="ro-RO" sz="1400" dirty="0" smtClean="0">
                <a:solidFill>
                  <a:schemeClr val="tx1"/>
                </a:solidFill>
              </a:rPr>
              <a:t>la 180 – 200°C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7162800" y="5715000"/>
            <a:ext cx="1371600" cy="762000"/>
          </a:xfrm>
          <a:prstGeom prst="rect">
            <a:avLst/>
          </a:prstGeom>
          <a:solidFill>
            <a:srgbClr val="A6788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o-RO" sz="1400" dirty="0" smtClean="0">
                <a:solidFill>
                  <a:schemeClr val="tx1"/>
                </a:solidFill>
              </a:rPr>
              <a:t>Modelarea aluatului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3276600" y="5943600"/>
            <a:ext cx="2971800" cy="381000"/>
          </a:xfrm>
          <a:prstGeom prst="rect">
            <a:avLst/>
          </a:prstGeom>
          <a:solidFill>
            <a:srgbClr val="A6788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o-RO" sz="1400" dirty="0" smtClean="0">
                <a:solidFill>
                  <a:schemeClr val="tx1"/>
                </a:solidFill>
              </a:rPr>
              <a:t>Răcirea</a:t>
            </a:r>
            <a:endParaRPr lang="en-US" sz="1400" dirty="0">
              <a:solidFill>
                <a:schemeClr val="tx1"/>
              </a:solidFill>
            </a:endParaRPr>
          </a:p>
        </p:txBody>
      </p:sp>
      <p:cxnSp>
        <p:nvCxnSpPr>
          <p:cNvPr id="22" name="Straight Arrow Connector 21"/>
          <p:cNvCxnSpPr>
            <a:stCxn id="4" idx="2"/>
            <a:endCxn id="10" idx="0"/>
          </p:cNvCxnSpPr>
          <p:nvPr/>
        </p:nvCxnSpPr>
        <p:spPr>
          <a:xfrm rot="5400000">
            <a:off x="1562100" y="2552700"/>
            <a:ext cx="22860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>
            <a:stCxn id="10" idx="2"/>
            <a:endCxn id="8" idx="0"/>
          </p:cNvCxnSpPr>
          <p:nvPr/>
        </p:nvCxnSpPr>
        <p:spPr>
          <a:xfrm rot="5400000">
            <a:off x="1562100" y="3162300"/>
            <a:ext cx="22860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>
            <a:stCxn id="8" idx="2"/>
            <a:endCxn id="7" idx="0"/>
          </p:cNvCxnSpPr>
          <p:nvPr/>
        </p:nvCxnSpPr>
        <p:spPr>
          <a:xfrm rot="5400000">
            <a:off x="1600200" y="3733800"/>
            <a:ext cx="15240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>
            <a:stCxn id="7" idx="2"/>
            <a:endCxn id="5" idx="0"/>
          </p:cNvCxnSpPr>
          <p:nvPr/>
        </p:nvCxnSpPr>
        <p:spPr>
          <a:xfrm rot="16200000" flipH="1">
            <a:off x="1619250" y="4248150"/>
            <a:ext cx="152400" cy="381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>
            <a:stCxn id="5" idx="2"/>
            <a:endCxn id="15" idx="0"/>
          </p:cNvCxnSpPr>
          <p:nvPr/>
        </p:nvCxnSpPr>
        <p:spPr>
          <a:xfrm rot="16200000" flipH="1">
            <a:off x="1657350" y="4781550"/>
            <a:ext cx="152400" cy="381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>
            <a:stCxn id="15" idx="2"/>
            <a:endCxn id="12" idx="0"/>
          </p:cNvCxnSpPr>
          <p:nvPr/>
        </p:nvCxnSpPr>
        <p:spPr>
          <a:xfrm rot="5400000">
            <a:off x="1676400" y="5334000"/>
            <a:ext cx="15240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>
            <a:stCxn id="3" idx="1"/>
          </p:cNvCxnSpPr>
          <p:nvPr/>
        </p:nvCxnSpPr>
        <p:spPr>
          <a:xfrm rot="10800000">
            <a:off x="1676400" y="1600200"/>
            <a:ext cx="8382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/>
          <p:cNvCxnSpPr>
            <a:endCxn id="4" idx="0"/>
          </p:cNvCxnSpPr>
          <p:nvPr/>
        </p:nvCxnSpPr>
        <p:spPr>
          <a:xfrm rot="5400000">
            <a:off x="1485900" y="1790700"/>
            <a:ext cx="38100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/>
          <p:cNvCxnSpPr>
            <a:stCxn id="4" idx="3"/>
            <a:endCxn id="9" idx="1"/>
          </p:cNvCxnSpPr>
          <p:nvPr/>
        </p:nvCxnSpPr>
        <p:spPr>
          <a:xfrm>
            <a:off x="2438400" y="2209800"/>
            <a:ext cx="838200" cy="2667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Arrow Connector 46"/>
          <p:cNvCxnSpPr>
            <a:stCxn id="10" idx="3"/>
            <a:endCxn id="9" idx="1"/>
          </p:cNvCxnSpPr>
          <p:nvPr/>
        </p:nvCxnSpPr>
        <p:spPr>
          <a:xfrm flipV="1">
            <a:off x="2438400" y="2476500"/>
            <a:ext cx="838200" cy="3810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Arrow Connector 48"/>
          <p:cNvCxnSpPr>
            <a:stCxn id="9" idx="2"/>
            <a:endCxn id="6" idx="0"/>
          </p:cNvCxnSpPr>
          <p:nvPr/>
        </p:nvCxnSpPr>
        <p:spPr>
          <a:xfrm rot="5400000">
            <a:off x="4495800" y="2933700"/>
            <a:ext cx="53340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Arrow Connector 51"/>
          <p:cNvCxnSpPr>
            <a:stCxn id="8" idx="3"/>
            <a:endCxn id="6" idx="1"/>
          </p:cNvCxnSpPr>
          <p:nvPr/>
        </p:nvCxnSpPr>
        <p:spPr>
          <a:xfrm flipV="1">
            <a:off x="2133600" y="3390900"/>
            <a:ext cx="1143000" cy="762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Arrow Connector 53"/>
          <p:cNvCxnSpPr>
            <a:stCxn id="6" idx="2"/>
            <a:endCxn id="11" idx="0"/>
          </p:cNvCxnSpPr>
          <p:nvPr/>
        </p:nvCxnSpPr>
        <p:spPr>
          <a:xfrm rot="5400000">
            <a:off x="4686300" y="3657600"/>
            <a:ext cx="15240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Arrow Connector 55"/>
          <p:cNvCxnSpPr>
            <a:stCxn id="7" idx="3"/>
            <a:endCxn id="11" idx="1"/>
          </p:cNvCxnSpPr>
          <p:nvPr/>
        </p:nvCxnSpPr>
        <p:spPr>
          <a:xfrm flipV="1">
            <a:off x="2133600" y="3924300"/>
            <a:ext cx="1143000" cy="762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Arrow Connector 57"/>
          <p:cNvCxnSpPr>
            <a:stCxn id="11" idx="2"/>
            <a:endCxn id="16" idx="0"/>
          </p:cNvCxnSpPr>
          <p:nvPr/>
        </p:nvCxnSpPr>
        <p:spPr>
          <a:xfrm rot="5400000">
            <a:off x="4648200" y="4229100"/>
            <a:ext cx="22860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Arrow Connector 59"/>
          <p:cNvCxnSpPr>
            <a:stCxn id="5" idx="3"/>
            <a:endCxn id="16" idx="1"/>
          </p:cNvCxnSpPr>
          <p:nvPr/>
        </p:nvCxnSpPr>
        <p:spPr>
          <a:xfrm>
            <a:off x="2514600" y="4533900"/>
            <a:ext cx="76200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Arrow Connector 61"/>
          <p:cNvCxnSpPr>
            <a:stCxn id="16" idx="2"/>
            <a:endCxn id="14" idx="0"/>
          </p:cNvCxnSpPr>
          <p:nvPr/>
        </p:nvCxnSpPr>
        <p:spPr>
          <a:xfrm rot="5400000">
            <a:off x="4686300" y="4800600"/>
            <a:ext cx="15240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Arrow Connector 63"/>
          <p:cNvCxnSpPr>
            <a:stCxn id="15" idx="3"/>
            <a:endCxn id="14" idx="1"/>
          </p:cNvCxnSpPr>
          <p:nvPr/>
        </p:nvCxnSpPr>
        <p:spPr>
          <a:xfrm>
            <a:off x="2819400" y="5067300"/>
            <a:ext cx="45720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Arrow Connector 65"/>
          <p:cNvCxnSpPr>
            <a:stCxn id="14" idx="2"/>
            <a:endCxn id="13" idx="0"/>
          </p:cNvCxnSpPr>
          <p:nvPr/>
        </p:nvCxnSpPr>
        <p:spPr>
          <a:xfrm rot="5400000">
            <a:off x="4686300" y="5334000"/>
            <a:ext cx="15240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Arrow Connector 67"/>
          <p:cNvCxnSpPr>
            <a:stCxn id="12" idx="3"/>
            <a:endCxn id="13" idx="1"/>
          </p:cNvCxnSpPr>
          <p:nvPr/>
        </p:nvCxnSpPr>
        <p:spPr>
          <a:xfrm>
            <a:off x="2209800" y="5600700"/>
            <a:ext cx="106680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Arrow Connector 69"/>
          <p:cNvCxnSpPr>
            <a:stCxn id="13" idx="2"/>
            <a:endCxn id="20" idx="0"/>
          </p:cNvCxnSpPr>
          <p:nvPr/>
        </p:nvCxnSpPr>
        <p:spPr>
          <a:xfrm rot="5400000">
            <a:off x="4686300" y="5867400"/>
            <a:ext cx="15240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Straight Arrow Connector 78"/>
          <p:cNvCxnSpPr>
            <a:stCxn id="20" idx="3"/>
            <a:endCxn id="19" idx="1"/>
          </p:cNvCxnSpPr>
          <p:nvPr/>
        </p:nvCxnSpPr>
        <p:spPr>
          <a:xfrm flipV="1">
            <a:off x="6248400" y="6096000"/>
            <a:ext cx="914400" cy="381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Straight Arrow Connector 81"/>
          <p:cNvCxnSpPr>
            <a:stCxn id="19" idx="0"/>
            <a:endCxn id="18" idx="2"/>
          </p:cNvCxnSpPr>
          <p:nvPr/>
        </p:nvCxnSpPr>
        <p:spPr>
          <a:xfrm rot="5400000" flipH="1" flipV="1">
            <a:off x="7658100" y="5524500"/>
            <a:ext cx="38100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685800"/>
          </a:xfrm>
        </p:spPr>
        <p:txBody>
          <a:bodyPr>
            <a:normAutofit/>
          </a:bodyPr>
          <a:lstStyle/>
          <a:p>
            <a:r>
              <a:rPr lang="ro-RO" sz="2800" dirty="0" smtClean="0"/>
              <a:t>Defectele aluatului fraged</a:t>
            </a:r>
            <a:endParaRPr lang="en-US" sz="2800" dirty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/>
        </p:nvGraphicFramePr>
        <p:xfrm>
          <a:off x="381000" y="1142999"/>
          <a:ext cx="8534400" cy="5562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44800"/>
                <a:gridCol w="2844800"/>
                <a:gridCol w="2844800"/>
              </a:tblGrid>
              <a:tr h="373569">
                <a:tc>
                  <a:txBody>
                    <a:bodyPr/>
                    <a:lstStyle/>
                    <a:p>
                      <a:r>
                        <a:rPr lang="ro-RO" dirty="0" smtClean="0">
                          <a:solidFill>
                            <a:schemeClr val="tx1"/>
                          </a:solidFill>
                        </a:rPr>
                        <a:t>Defecte 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o-RO" dirty="0" smtClean="0">
                          <a:solidFill>
                            <a:schemeClr val="tx1"/>
                          </a:solidFill>
                        </a:rPr>
                        <a:t>Cauze 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o-RO" dirty="0" smtClean="0">
                          <a:solidFill>
                            <a:schemeClr val="tx1"/>
                          </a:solidFill>
                        </a:rPr>
                        <a:t>Remedieri 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951834">
                <a:tc>
                  <a:txBody>
                    <a:bodyPr/>
                    <a:lstStyle/>
                    <a:p>
                      <a:r>
                        <a:rPr lang="ro-RO" sz="1400" dirty="0" smtClean="0">
                          <a:latin typeface="Arial" pitchFamily="34" charset="0"/>
                          <a:cs typeface="Arial" pitchFamily="34" charset="0"/>
                        </a:rPr>
                        <a:t>Separarea grăsimii de restul componentelor</a:t>
                      </a:r>
                      <a:endParaRPr lang="en-US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FontTx/>
                        <a:buChar char="-"/>
                      </a:pPr>
                      <a:r>
                        <a:rPr lang="ro-RO" sz="1400" dirty="0" smtClean="0">
                          <a:latin typeface="Arial" pitchFamily="34" charset="0"/>
                          <a:cs typeface="Arial" pitchFamily="34" charset="0"/>
                        </a:rPr>
                        <a:t>Grăsimea semisolidă conține multă apă</a:t>
                      </a:r>
                    </a:p>
                    <a:p>
                      <a:pPr>
                        <a:buFontTx/>
                        <a:buChar char="-"/>
                      </a:pPr>
                      <a:r>
                        <a:rPr lang="ro-RO" sz="1400" dirty="0" smtClean="0">
                          <a:latin typeface="Arial" pitchFamily="34" charset="0"/>
                          <a:cs typeface="Arial" pitchFamily="34" charset="0"/>
                        </a:rPr>
                        <a:t>Cantitatea</a:t>
                      </a:r>
                      <a:r>
                        <a:rPr lang="ro-RO" sz="1400" baseline="0" dirty="0" smtClean="0">
                          <a:latin typeface="Arial" pitchFamily="34" charset="0"/>
                          <a:cs typeface="Arial" pitchFamily="34" charset="0"/>
                        </a:rPr>
                        <a:t> de ouă sau lichidul folosit este prea mare</a:t>
                      </a:r>
                      <a:endParaRPr lang="en-US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o-RO" sz="1400" dirty="0" smtClean="0">
                          <a:latin typeface="Arial" pitchFamily="34" charset="0"/>
                          <a:cs typeface="Arial" pitchFamily="34" charset="0"/>
                        </a:rPr>
                        <a:t>Se încălzește ușor compoziția și se omogenizează intens</a:t>
                      </a:r>
                      <a:endParaRPr lang="en-US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1381695">
                <a:tc>
                  <a:txBody>
                    <a:bodyPr/>
                    <a:lstStyle/>
                    <a:p>
                      <a:r>
                        <a:rPr lang="ro-RO" sz="1400" dirty="0" smtClean="0">
                          <a:latin typeface="Arial" pitchFamily="34" charset="0"/>
                          <a:cs typeface="Arial" pitchFamily="34" charset="0"/>
                        </a:rPr>
                        <a:t>Aluatul crud are consistența prea tare sau prea moale</a:t>
                      </a:r>
                      <a:endParaRPr lang="en-US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FontTx/>
                        <a:buChar char="-"/>
                      </a:pPr>
                      <a:r>
                        <a:rPr lang="ro-RO" sz="1400" dirty="0" smtClean="0">
                          <a:latin typeface="Arial" pitchFamily="34" charset="0"/>
                          <a:cs typeface="Arial" pitchFamily="34" charset="0"/>
                        </a:rPr>
                        <a:t>-Nu s-a respectat rețeta</a:t>
                      </a:r>
                    </a:p>
                    <a:p>
                      <a:pPr>
                        <a:buFontTx/>
                        <a:buChar char="-"/>
                      </a:pPr>
                      <a:r>
                        <a:rPr lang="ro-RO" sz="1400" dirty="0" smtClean="0">
                          <a:latin typeface="Arial" pitchFamily="34" charset="0"/>
                          <a:cs typeface="Arial" pitchFamily="34" charset="0"/>
                        </a:rPr>
                        <a:t>Grăsimea a fost prea rece și a condus la obținerea unui aluat rece</a:t>
                      </a:r>
                    </a:p>
                    <a:p>
                      <a:pPr>
                        <a:buFontTx/>
                        <a:buChar char="-"/>
                      </a:pPr>
                      <a:r>
                        <a:rPr lang="ro-RO" sz="1400" dirty="0" smtClean="0">
                          <a:latin typeface="Arial" pitchFamily="34" charset="0"/>
                          <a:cs typeface="Arial" pitchFamily="34" charset="0"/>
                        </a:rPr>
                        <a:t>-grăsimea a fost mult încălzită în procesul de omogenizare</a:t>
                      </a:r>
                      <a:endParaRPr lang="en-US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o-RO" sz="1400" dirty="0" smtClean="0">
                          <a:latin typeface="Arial" pitchFamily="34" charset="0"/>
                          <a:cs typeface="Arial" pitchFamily="34" charset="0"/>
                        </a:rPr>
                        <a:t>Se lasă o perioadă de timp mai mare la rece, înainte de prelucrare</a:t>
                      </a:r>
                      <a:endParaRPr lang="en-US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736904">
                <a:tc>
                  <a:txBody>
                    <a:bodyPr/>
                    <a:lstStyle/>
                    <a:p>
                      <a:r>
                        <a:rPr lang="ro-RO" sz="1400" dirty="0" smtClean="0">
                          <a:latin typeface="Arial" pitchFamily="34" charset="0"/>
                          <a:cs typeface="Arial" pitchFamily="34" charset="0"/>
                        </a:rPr>
                        <a:t>Consitență tare, aspră</a:t>
                      </a:r>
                      <a:endParaRPr lang="en-US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o-RO" sz="1400" dirty="0" smtClean="0">
                          <a:latin typeface="Arial" pitchFamily="34" charset="0"/>
                          <a:cs typeface="Arial" pitchFamily="34" charset="0"/>
                        </a:rPr>
                        <a:t>-Nu s-a respectat</a:t>
                      </a:r>
                      <a:r>
                        <a:rPr lang="ro-RO" sz="1400" baseline="0" dirty="0" smtClean="0">
                          <a:latin typeface="Arial" pitchFamily="34" charset="0"/>
                          <a:cs typeface="Arial" pitchFamily="34" charset="0"/>
                        </a:rPr>
                        <a:t> rețeta </a:t>
                      </a:r>
                    </a:p>
                    <a:p>
                      <a:r>
                        <a:rPr lang="ro-RO" sz="1400" baseline="0" dirty="0" smtClean="0">
                          <a:latin typeface="Arial" pitchFamily="34" charset="0"/>
                          <a:cs typeface="Arial" pitchFamily="34" charset="0"/>
                        </a:rPr>
                        <a:t>-făina a fost adăugată prin frământare și nu prin brezare</a:t>
                      </a:r>
                      <a:endParaRPr lang="en-US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o-RO" sz="1400" dirty="0" smtClean="0">
                          <a:latin typeface="Arial" pitchFamily="34" charset="0"/>
                          <a:cs typeface="Arial" pitchFamily="34" charset="0"/>
                        </a:rPr>
                        <a:t>Se poate remedia prin adăugare de lichid</a:t>
                      </a:r>
                      <a:endParaRPr lang="en-US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951834">
                <a:tc>
                  <a:txBody>
                    <a:bodyPr/>
                    <a:lstStyle/>
                    <a:p>
                      <a:r>
                        <a:rPr lang="ro-RO" sz="1400" dirty="0" smtClean="0">
                          <a:latin typeface="Arial" pitchFamily="34" charset="0"/>
                          <a:cs typeface="Arial" pitchFamily="34" charset="0"/>
                        </a:rPr>
                        <a:t>Culoare roșcată, gust și miros neplăcute </a:t>
                      </a:r>
                      <a:endParaRPr lang="en-US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o-RO" sz="1400" dirty="0" smtClean="0">
                          <a:latin typeface="Arial" pitchFamily="34" charset="0"/>
                          <a:cs typeface="Arial" pitchFamily="34" charset="0"/>
                        </a:rPr>
                        <a:t>-Grăsimea a fost râncedă</a:t>
                      </a:r>
                    </a:p>
                    <a:p>
                      <a:r>
                        <a:rPr lang="ro-RO" sz="1400" dirty="0" smtClean="0">
                          <a:latin typeface="Arial" pitchFamily="34" charset="0"/>
                          <a:cs typeface="Arial" pitchFamily="34" charset="0"/>
                        </a:rPr>
                        <a:t>-Afânmătorii nu au fost amestecați cu acid, înainte de folosire</a:t>
                      </a:r>
                      <a:endParaRPr lang="en-US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o-RO" sz="1400" dirty="0" smtClean="0">
                          <a:latin typeface="Arial" pitchFamily="34" charset="0"/>
                          <a:cs typeface="Arial" pitchFamily="34" charset="0"/>
                        </a:rPr>
                        <a:t>Se pot preveni</a:t>
                      </a:r>
                      <a:endParaRPr lang="en-US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1166764">
                <a:tc>
                  <a:txBody>
                    <a:bodyPr/>
                    <a:lstStyle/>
                    <a:p>
                      <a:r>
                        <a:rPr lang="ro-RO" sz="1400" dirty="0" smtClean="0">
                          <a:latin typeface="Arial" pitchFamily="34" charset="0"/>
                          <a:cs typeface="Arial" pitchFamily="34" charset="0"/>
                        </a:rPr>
                        <a:t>Aluatul este prea sfărâmicios</a:t>
                      </a:r>
                    </a:p>
                    <a:p>
                      <a:r>
                        <a:rPr lang="ro-RO" sz="1400" dirty="0" smtClean="0">
                          <a:latin typeface="Arial" pitchFamily="34" charset="0"/>
                          <a:cs typeface="Arial" pitchFamily="34" charset="0"/>
                        </a:rPr>
                        <a:t>Nu își păstrează forma prin tăiere</a:t>
                      </a:r>
                      <a:endParaRPr lang="en-US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o-RO" sz="1400" dirty="0" smtClean="0">
                          <a:latin typeface="Arial" pitchFamily="34" charset="0"/>
                          <a:cs typeface="Arial" pitchFamily="34" charset="0"/>
                        </a:rPr>
                        <a:t>-Nu s-a respectat raportul făină-grăsime</a:t>
                      </a:r>
                    </a:p>
                    <a:p>
                      <a:r>
                        <a:rPr lang="ro-RO" sz="1400" dirty="0" smtClean="0">
                          <a:latin typeface="Arial" pitchFamily="34" charset="0"/>
                          <a:cs typeface="Arial" pitchFamily="34" charset="0"/>
                        </a:rPr>
                        <a:t>-Nu s-a adăugat lichid sau cantitatea de lichid</a:t>
                      </a:r>
                      <a:r>
                        <a:rPr lang="ro-RO" sz="1400" baseline="0" dirty="0" smtClean="0">
                          <a:latin typeface="Arial" pitchFamily="34" charset="0"/>
                          <a:cs typeface="Arial" pitchFamily="34" charset="0"/>
                        </a:rPr>
                        <a:t> a fost prea mică </a:t>
                      </a:r>
                      <a:endParaRPr lang="en-US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o-RO" sz="1400" dirty="0" smtClean="0">
                          <a:latin typeface="Arial" pitchFamily="34" charset="0"/>
                          <a:cs typeface="Arial" pitchFamily="34" charset="0"/>
                        </a:rPr>
                        <a:t>Se pot preveni</a:t>
                      </a:r>
                      <a:endParaRPr lang="en-US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o-RO" sz="2800" dirty="0" smtClean="0"/>
              <a:t>Defecte ale preparatelor din aluat fraged</a:t>
            </a:r>
            <a:endParaRPr lang="en-US" sz="2800" dirty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/>
        </p:nvGraphicFramePr>
        <p:xfrm>
          <a:off x="381000" y="1397000"/>
          <a:ext cx="8305800" cy="4734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68600"/>
                <a:gridCol w="2768600"/>
                <a:gridCol w="2768600"/>
              </a:tblGrid>
              <a:tr h="370840">
                <a:tc>
                  <a:txBody>
                    <a:bodyPr/>
                    <a:lstStyle/>
                    <a:p>
                      <a:r>
                        <a:rPr lang="ro-RO" dirty="0" smtClean="0">
                          <a:solidFill>
                            <a:schemeClr val="tx1"/>
                          </a:solidFill>
                        </a:rPr>
                        <a:t>Defecte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o-RO" dirty="0" smtClean="0">
                          <a:solidFill>
                            <a:schemeClr val="tx1"/>
                          </a:solidFill>
                        </a:rPr>
                        <a:t>Cauze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F9933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o-RO" dirty="0" smtClean="0">
                          <a:solidFill>
                            <a:schemeClr val="tx1"/>
                          </a:solidFill>
                        </a:rPr>
                        <a:t>Remedieri 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CCFF66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o-RO" sz="1400" dirty="0" smtClean="0">
                          <a:latin typeface="Arial" pitchFamily="34" charset="0"/>
                          <a:cs typeface="Arial" pitchFamily="34" charset="0"/>
                        </a:rPr>
                        <a:t>După coacere aluatul prezintă la suprafață:</a:t>
                      </a:r>
                    </a:p>
                    <a:p>
                      <a:pPr>
                        <a:buFontTx/>
                        <a:buChar char="-"/>
                      </a:pPr>
                      <a:r>
                        <a:rPr lang="ro-RO" sz="1400" baseline="0" dirty="0" smtClean="0">
                          <a:latin typeface="Arial" pitchFamily="34" charset="0"/>
                          <a:cs typeface="Arial" pitchFamily="34" charset="0"/>
                        </a:rPr>
                        <a:t>puncte albe</a:t>
                      </a:r>
                    </a:p>
                    <a:p>
                      <a:pPr>
                        <a:buFontTx/>
                        <a:buChar char="-"/>
                      </a:pPr>
                      <a:r>
                        <a:rPr lang="ro-RO" sz="1400" baseline="0" dirty="0" smtClean="0">
                          <a:latin typeface="Arial" pitchFamily="34" charset="0"/>
                          <a:cs typeface="Arial" pitchFamily="34" charset="0"/>
                        </a:rPr>
                        <a:t>goluri mici</a:t>
                      </a:r>
                      <a:endParaRPr lang="en-US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rgbClr val="FF66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FontTx/>
                        <a:buChar char="-"/>
                      </a:pPr>
                      <a:r>
                        <a:rPr lang="ro-RO" sz="1400" dirty="0" smtClean="0">
                          <a:latin typeface="Arial" pitchFamily="34" charset="0"/>
                          <a:cs typeface="Arial" pitchFamily="34" charset="0"/>
                        </a:rPr>
                        <a:t>S-a folosit zahăr tos în procesul tehnologic și nu a fost complet dizolvat înainte de combinarea cu făina iar coacerea s-a făcut la foc slab</a:t>
                      </a:r>
                    </a:p>
                    <a:p>
                      <a:pPr>
                        <a:buFontTx/>
                        <a:buChar char="-"/>
                      </a:pPr>
                      <a:r>
                        <a:rPr lang="ro-RO" sz="1400" dirty="0" smtClean="0">
                          <a:latin typeface="Arial" pitchFamily="34" charset="0"/>
                          <a:cs typeface="Arial" pitchFamily="34" charset="0"/>
                        </a:rPr>
                        <a:t>Zahărul incomplet dizolvat și coacerea la peste 200°C</a:t>
                      </a:r>
                      <a:endParaRPr lang="en-US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rgbClr val="FF9933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o-RO" sz="1400" dirty="0" smtClean="0">
                          <a:latin typeface="Arial" pitchFamily="34" charset="0"/>
                          <a:cs typeface="Arial" pitchFamily="34" charset="0"/>
                        </a:rPr>
                        <a:t>Se poate masca acoperind aluatul cu diferite grazuri: cacao, zahăr farin</a:t>
                      </a:r>
                      <a:endParaRPr lang="en-US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rgbClr val="CCFF66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o-RO" sz="1400" dirty="0" smtClean="0">
                          <a:latin typeface="Arial" pitchFamily="34" charset="0"/>
                          <a:cs typeface="Arial" pitchFamily="34" charset="0"/>
                        </a:rPr>
                        <a:t>Consitentă prea tare, aspră</a:t>
                      </a:r>
                      <a:endParaRPr lang="en-US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rgbClr val="FF66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o-RO" sz="1400" dirty="0" smtClean="0">
                          <a:latin typeface="Arial" pitchFamily="34" charset="0"/>
                          <a:cs typeface="Arial" pitchFamily="34" charset="0"/>
                        </a:rPr>
                        <a:t>-Nu s-a respectat rețeta</a:t>
                      </a:r>
                    </a:p>
                    <a:p>
                      <a:r>
                        <a:rPr lang="ro-RO" sz="1400" dirty="0" smtClean="0">
                          <a:latin typeface="Arial" pitchFamily="34" charset="0"/>
                          <a:cs typeface="Arial" pitchFamily="34" charset="0"/>
                        </a:rPr>
                        <a:t>-Coacerea s-a făcut la foc slab</a:t>
                      </a:r>
                      <a:endParaRPr lang="en-US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rgbClr val="FF9933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o-RO" sz="1400" dirty="0" smtClean="0">
                          <a:latin typeface="Arial" pitchFamily="34" charset="0"/>
                          <a:cs typeface="Arial" pitchFamily="34" charset="0"/>
                        </a:rPr>
                        <a:t>Se poate numai preveni</a:t>
                      </a:r>
                      <a:endParaRPr lang="en-US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rgbClr val="CCFF66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o-RO" sz="1400" dirty="0" smtClean="0">
                          <a:latin typeface="Arial" pitchFamily="34" charset="0"/>
                          <a:cs typeface="Arial" pitchFamily="34" charset="0"/>
                        </a:rPr>
                        <a:t>Lasă urme de grăsime accentuate</a:t>
                      </a:r>
                      <a:endParaRPr lang="en-US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rgbClr val="FF66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o-RO" sz="1400" dirty="0" smtClean="0">
                          <a:latin typeface="Arial" pitchFamily="34" charset="0"/>
                          <a:cs typeface="Arial" pitchFamily="34" charset="0"/>
                        </a:rPr>
                        <a:t>-Nu s-a respectat proporția făină-grăsime</a:t>
                      </a:r>
                    </a:p>
                    <a:p>
                      <a:r>
                        <a:rPr lang="ro-RO" sz="1400" dirty="0" smtClean="0">
                          <a:latin typeface="Arial" pitchFamily="34" charset="0"/>
                          <a:cs typeface="Arial" pitchFamily="34" charset="0"/>
                        </a:rPr>
                        <a:t>-Coacerea</a:t>
                      </a:r>
                      <a:r>
                        <a:rPr lang="ro-RO" sz="1400" baseline="0" dirty="0" smtClean="0">
                          <a:latin typeface="Arial" pitchFamily="34" charset="0"/>
                          <a:cs typeface="Arial" pitchFamily="34" charset="0"/>
                        </a:rPr>
                        <a:t> s-a făcut la foc slab</a:t>
                      </a:r>
                      <a:endParaRPr lang="en-US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rgbClr val="FF9933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o-RO" sz="1400" dirty="0" smtClean="0">
                          <a:latin typeface="Arial" pitchFamily="34" charset="0"/>
                          <a:cs typeface="Arial" pitchFamily="34" charset="0"/>
                        </a:rPr>
                        <a:t>Se așează preparatele pe șervețele de hârtie</a:t>
                      </a:r>
                      <a:r>
                        <a:rPr lang="ro-RO" sz="1400" baseline="0" dirty="0" smtClean="0">
                          <a:latin typeface="Arial" pitchFamily="34" charset="0"/>
                          <a:cs typeface="Arial" pitchFamily="34" charset="0"/>
                        </a:rPr>
                        <a:t> pentru a absorbi excesul de grăsime</a:t>
                      </a:r>
                      <a:endParaRPr lang="en-US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rgbClr val="CCFF66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o-RO" sz="1400" dirty="0" smtClean="0">
                          <a:latin typeface="Arial" pitchFamily="34" charset="0"/>
                          <a:cs typeface="Arial" pitchFamily="34" charset="0"/>
                        </a:rPr>
                        <a:t>Insuficient copt la mijloc</a:t>
                      </a:r>
                      <a:endParaRPr lang="en-US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rgbClr val="FF66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o-RO" sz="1400" dirty="0" smtClean="0">
                          <a:latin typeface="Arial" pitchFamily="34" charset="0"/>
                          <a:cs typeface="Arial" pitchFamily="34" charset="0"/>
                        </a:rPr>
                        <a:t>-Aluatul a fost prea gros</a:t>
                      </a:r>
                    </a:p>
                    <a:p>
                      <a:r>
                        <a:rPr lang="ro-RO" sz="1400" dirty="0" smtClean="0">
                          <a:latin typeface="Arial" pitchFamily="34" charset="0"/>
                          <a:cs typeface="Arial" pitchFamily="34" charset="0"/>
                        </a:rPr>
                        <a:t>-Cuptorul prea încălzit în prima fază a coacerii</a:t>
                      </a:r>
                    </a:p>
                    <a:p>
                      <a:r>
                        <a:rPr lang="ro-RO" sz="1400" dirty="0" smtClean="0">
                          <a:latin typeface="Arial" pitchFamily="34" charset="0"/>
                          <a:cs typeface="Arial" pitchFamily="34" charset="0"/>
                        </a:rPr>
                        <a:t>-Aluatul a fost insuficient afânat (prea dens)</a:t>
                      </a:r>
                      <a:endParaRPr lang="en-US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rgbClr val="FF9933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o-RO" sz="1400" dirty="0" smtClean="0">
                          <a:latin typeface="Arial" pitchFamily="34" charset="0"/>
                          <a:cs typeface="Arial" pitchFamily="34" charset="0"/>
                        </a:rPr>
                        <a:t>Se</a:t>
                      </a:r>
                      <a:r>
                        <a:rPr lang="ro-RO" sz="1400" baseline="0" dirty="0" smtClean="0">
                          <a:latin typeface="Arial" pitchFamily="34" charset="0"/>
                          <a:cs typeface="Arial" pitchFamily="34" charset="0"/>
                        </a:rPr>
                        <a:t> introduce o tavă goală sub tava cu aluat, iar suprafața acestuia se acoperă cu o coală de hârtie și se continuă coacerea.</a:t>
                      </a:r>
                      <a:endParaRPr lang="en-US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rgbClr val="CCFF66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en-US" sz="140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 dirty="0" smtClean="0"/>
              <a:t>Prăjitură cu morcovi și nuci</a:t>
            </a:r>
            <a:endParaRPr lang="en-US" dirty="0"/>
          </a:p>
        </p:txBody>
      </p:sp>
      <p:pic>
        <p:nvPicPr>
          <p:cNvPr id="26628" name="Picture 4" descr="PRAJITURA CU MORCOVI SI NUCI DE POST | Diva in bucatarie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/>
          <a:srcRect l="4131" r="4131"/>
          <a:stretch>
            <a:fillRect/>
          </a:stretch>
        </p:blipFill>
        <p:spPr bwMode="auto">
          <a:prstGeom prst="rect">
            <a:avLst/>
          </a:prstGeom>
          <a:noFill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rek">
  <a:themeElements>
    <a:clrScheme name="Technic">
      <a:dk1>
        <a:sysClr val="windowText" lastClr="000000"/>
      </a:dk1>
      <a:lt1>
        <a:sysClr val="window" lastClr="FFFFFF"/>
      </a:lt1>
      <a:dk2>
        <a:srgbClr val="3B3B3B"/>
      </a:dk2>
      <a:lt2>
        <a:srgbClr val="D4D2D0"/>
      </a:lt2>
      <a:accent1>
        <a:srgbClr val="6EA0B0"/>
      </a:accent1>
      <a:accent2>
        <a:srgbClr val="CCAF0A"/>
      </a:accent2>
      <a:accent3>
        <a:srgbClr val="8D89A4"/>
      </a:accent3>
      <a:accent4>
        <a:srgbClr val="748560"/>
      </a:accent4>
      <a:accent5>
        <a:srgbClr val="9E9273"/>
      </a:accent5>
      <a:accent6>
        <a:srgbClr val="7E848D"/>
      </a:accent6>
      <a:hlink>
        <a:srgbClr val="00C8C3"/>
      </a:hlink>
      <a:folHlink>
        <a:srgbClr val="A116E0"/>
      </a:folHlink>
    </a:clrScheme>
    <a:fontScheme name="Trek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Trek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195</TotalTime>
  <Words>720</Words>
  <Application>Microsoft Office PowerPoint</Application>
  <PresentationFormat>On-screen Show (4:3)</PresentationFormat>
  <Paragraphs>101</Paragraphs>
  <Slides>14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Trek</vt:lpstr>
      <vt:lpstr>Aluatul fraged</vt:lpstr>
      <vt:lpstr>Definiția aluatului fraged</vt:lpstr>
      <vt:lpstr>Caracteristicile aluatului fraged</vt:lpstr>
      <vt:lpstr>Factorii care determină caracteristicile aluatului fraged</vt:lpstr>
      <vt:lpstr>Tehnologia de preparare a aluatului fraged</vt:lpstr>
      <vt:lpstr>Schema tehnologică de obținere a aluatului fraged</vt:lpstr>
      <vt:lpstr>Defectele aluatului fraged</vt:lpstr>
      <vt:lpstr>Defecte ale preparatelor din aluat fraged</vt:lpstr>
      <vt:lpstr>Prăjitură cu morcovi și nuci</vt:lpstr>
      <vt:lpstr>corăbioare</vt:lpstr>
      <vt:lpstr>Rondele cu gem</vt:lpstr>
      <vt:lpstr>Tartă cu fructe și ciocolată albă</vt:lpstr>
      <vt:lpstr>Minitarte cu fructe</vt:lpstr>
      <vt:lpstr>Cornulețe cu diferite umpluturi (nucă, rahat, gem)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Aluatul fraged</dc:title>
  <dc:creator>User</dc:creator>
  <cp:lastModifiedBy>User</cp:lastModifiedBy>
  <cp:revision>21</cp:revision>
  <dcterms:created xsi:type="dcterms:W3CDTF">2020-05-07T03:34:10Z</dcterms:created>
  <dcterms:modified xsi:type="dcterms:W3CDTF">2020-07-26T16:43:09Z</dcterms:modified>
</cp:coreProperties>
</file>